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1pPr>
    <a:lvl2pPr marL="0" marR="0" indent="457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2pPr>
    <a:lvl3pPr marL="0" marR="0" indent="914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3pPr>
    <a:lvl4pPr marL="0" marR="0" indent="1371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4pPr>
    <a:lvl5pPr marL="0" marR="0" indent="18288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5pPr>
    <a:lvl6pPr marL="0" marR="0" indent="22860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6pPr>
    <a:lvl7pPr marL="0" marR="0" indent="2743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7pPr>
    <a:lvl8pPr marL="0" marR="0" indent="3200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8pPr>
    <a:lvl9pPr marL="0" marR="0" indent="3657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31"/>
  </p:normalViewPr>
  <p:slideViewPr>
    <p:cSldViewPr snapToGrid="0" snapToObjects="1">
      <p:cViewPr varScale="1">
        <p:scale>
          <a:sx n="71" d="100"/>
          <a:sy n="71" d="100"/>
        </p:scale>
        <p:origin x="12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1pPr>
    <a:lvl2pPr indent="2286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2pPr>
    <a:lvl3pPr indent="4572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3pPr>
    <a:lvl4pPr indent="6858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4pPr>
    <a:lvl5pPr indent="9144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作者と日付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500" y="8657488"/>
            <a:ext cx="11607801" cy="461060"/>
          </a:xfrm>
          <a:prstGeom prst="rect">
            <a:avLst/>
          </a:prstGeom>
        </p:spPr>
        <p:txBody>
          <a:bodyPr anchor="b"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作者と日付</a:t>
            </a:r>
          </a:p>
        </p:txBody>
      </p:sp>
      <p:sp>
        <p:nvSpPr>
          <p:cNvPr id="12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98500" y="1854200"/>
            <a:ext cx="11609057" cy="3302000"/>
          </a:xfrm>
          <a:prstGeom prst="rect">
            <a:avLst/>
          </a:prstGeom>
        </p:spPr>
        <p:txBody>
          <a:bodyPr anchor="b"/>
          <a:lstStyle>
            <a:lvl1pPr>
              <a:defRPr sz="8200" spc="-164"/>
            </a:lvl1pPr>
          </a:lstStyle>
          <a:p>
            <a:r>
              <a:t>プレゼンテーションのタイトル</a:t>
            </a:r>
          </a:p>
        </p:txBody>
      </p:sp>
      <p:sp>
        <p:nvSpPr>
          <p:cNvPr id="13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5105400"/>
            <a:ext cx="11607800" cy="145639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5pPr>
          </a:lstStyle>
          <a:p>
            <a:r>
              <a:t>プレゼンテーションのサブタイトル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36779" y="9234627"/>
            <a:ext cx="331242" cy="2730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ステートメン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本文レベル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98500" y="3568700"/>
            <a:ext cx="11607800" cy="26177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/>
            </a:lvl5pPr>
          </a:lstStyle>
          <a:p>
            <a:r>
              <a:t>ステートメント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ビッグファク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ファクト情報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500" y="6209979"/>
            <a:ext cx="11607800" cy="67180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ファクト情報</a:t>
            </a:r>
          </a:p>
        </p:txBody>
      </p:sp>
      <p:sp>
        <p:nvSpPr>
          <p:cNvPr id="107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698500" y="999066"/>
            <a:ext cx="11607800" cy="521091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7600" spc="-176">
                <a:latin typeface="+mn-lt"/>
                <a:ea typeface="+mn-ea"/>
                <a:cs typeface="+mn-cs"/>
                <a:sym typeface="ヒラギノ角ゴ ProN W6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7600" spc="-176">
                <a:latin typeface="+mn-lt"/>
                <a:ea typeface="+mn-ea"/>
                <a:cs typeface="+mn-cs"/>
                <a:sym typeface="ヒラギノ角ゴ ProN W6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7600" spc="-176">
                <a:latin typeface="+mn-lt"/>
                <a:ea typeface="+mn-ea"/>
                <a:cs typeface="+mn-cs"/>
                <a:sym typeface="ヒラギノ角ゴ ProN W6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7600" spc="-176">
                <a:latin typeface="+mn-lt"/>
                <a:ea typeface="+mn-ea"/>
                <a:cs typeface="+mn-cs"/>
                <a:sym typeface="ヒラギノ角ゴ ProN W6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7600" spc="-176">
                <a:latin typeface="+mn-lt"/>
                <a:ea typeface="+mn-ea"/>
                <a:cs typeface="+mn-cs"/>
                <a:sym typeface="ヒラギノ角ゴ ProN W6"/>
              </a:defRPr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本文レベル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36600" y="3721100"/>
            <a:ext cx="11531600" cy="2324100"/>
          </a:xfrm>
          <a:prstGeom prst="rect">
            <a:avLst/>
          </a:prstGeom>
        </p:spPr>
        <p:txBody>
          <a:bodyPr anchor="ctr"/>
          <a:lstStyle>
            <a:lvl1pPr marL="457200" indent="-342900">
              <a:spcBef>
                <a:spcPts val="0"/>
              </a:spcBef>
              <a:buSzTx/>
              <a:buNone/>
              <a:defRPr sz="6000" spc="-119"/>
            </a:lvl1pPr>
            <a:lvl2pPr marL="457200" indent="114300">
              <a:spcBef>
                <a:spcPts val="0"/>
              </a:spcBef>
              <a:buSzTx/>
              <a:buNone/>
              <a:defRPr sz="6000" spc="-119"/>
            </a:lvl2pPr>
            <a:lvl3pPr marL="457200" indent="571500">
              <a:spcBef>
                <a:spcPts val="0"/>
              </a:spcBef>
              <a:buSzTx/>
              <a:buNone/>
              <a:defRPr sz="6000" spc="-119"/>
            </a:lvl3pPr>
            <a:lvl4pPr marL="457200" indent="1028700">
              <a:spcBef>
                <a:spcPts val="0"/>
              </a:spcBef>
              <a:buSzTx/>
              <a:buNone/>
              <a:defRPr sz="6000" spc="-119"/>
            </a:lvl4pPr>
            <a:lvl5pPr marL="457200" indent="1485900">
              <a:spcBef>
                <a:spcPts val="0"/>
              </a:spcBef>
              <a:buSzTx/>
              <a:buNone/>
              <a:defRPr sz="6000" spc="-119"/>
            </a:lvl5pPr>
          </a:lstStyle>
          <a:p>
            <a:r>
              <a:t>“重要な引用”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属性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19200" y="6426200"/>
            <a:ext cx="11049000" cy="46105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属性</a:t>
            </a:r>
          </a:p>
        </p:txBody>
      </p:sp>
      <p:sp>
        <p:nvSpPr>
          <p:cNvPr id="11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イメージ"/>
          <p:cNvSpPr>
            <a:spLocks noGrp="1"/>
          </p:cNvSpPr>
          <p:nvPr>
            <p:ph type="pic" idx="21"/>
          </p:nvPr>
        </p:nvSpPr>
        <p:spPr>
          <a:xfrm>
            <a:off x="-2082800" y="687558"/>
            <a:ext cx="11165190" cy="837389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イメージ"/>
          <p:cNvSpPr>
            <a:spLocks noGrp="1"/>
          </p:cNvSpPr>
          <p:nvPr>
            <p:ph type="pic" sz="half" idx="22"/>
          </p:nvPr>
        </p:nvSpPr>
        <p:spPr>
          <a:xfrm>
            <a:off x="6597650" y="292100"/>
            <a:ext cx="5740400" cy="45923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イメージ"/>
          <p:cNvSpPr>
            <a:spLocks noGrp="1"/>
          </p:cNvSpPr>
          <p:nvPr>
            <p:ph type="pic" idx="23"/>
          </p:nvPr>
        </p:nvSpPr>
        <p:spPr>
          <a:xfrm>
            <a:off x="4984750" y="2749550"/>
            <a:ext cx="7937500" cy="9238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886640052_3195x2556.jpeg"/>
          <p:cNvSpPr>
            <a:spLocks noGrp="1"/>
          </p:cNvSpPr>
          <p:nvPr>
            <p:ph type="pic" idx="21"/>
          </p:nvPr>
        </p:nvSpPr>
        <p:spPr>
          <a:xfrm>
            <a:off x="-1016000" y="-1054100"/>
            <a:ext cx="14427200" cy="115417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36779" y="9234627"/>
            <a:ext cx="331242" cy="2730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イメージ"/>
          <p:cNvSpPr>
            <a:spLocks noGrp="1"/>
          </p:cNvSpPr>
          <p:nvPr>
            <p:ph type="pic" idx="21"/>
          </p:nvPr>
        </p:nvSpPr>
        <p:spPr>
          <a:xfrm>
            <a:off x="-376767" y="-915894"/>
            <a:ext cx="17835652" cy="1068219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98500" y="5181600"/>
            <a:ext cx="11607800" cy="3302000"/>
          </a:xfrm>
          <a:prstGeom prst="rect">
            <a:avLst/>
          </a:prstGeom>
        </p:spPr>
        <p:txBody>
          <a:bodyPr anchor="b"/>
          <a:lstStyle>
            <a:lvl1pPr>
              <a:defRPr sz="8200" spc="-164"/>
            </a:lvl1pPr>
          </a:lstStyle>
          <a:p>
            <a:r>
              <a:t>プレゼンテーションのタイトル</a:t>
            </a:r>
          </a:p>
        </p:txBody>
      </p:sp>
      <p:sp>
        <p:nvSpPr>
          <p:cNvPr id="23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8432800"/>
            <a:ext cx="11607800" cy="68976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5pPr>
          </a:lstStyle>
          <a:p>
            <a:r>
              <a:t>プレゼンテーションのサブタイトル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作者と日付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98500" y="571500"/>
            <a:ext cx="11607801" cy="46105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作者と日付</a:t>
            </a:r>
          </a:p>
        </p:txBody>
      </p:sp>
      <p:sp>
        <p:nvSpPr>
          <p:cNvPr id="2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33324" y="9234627"/>
            <a:ext cx="331243" cy="27305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（代替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eg"/>
          <p:cNvSpPr>
            <a:spLocks noGrp="1"/>
          </p:cNvSpPr>
          <p:nvPr>
            <p:ph type="pic" idx="21"/>
          </p:nvPr>
        </p:nvSpPr>
        <p:spPr>
          <a:xfrm>
            <a:off x="5319129" y="495299"/>
            <a:ext cx="7543801" cy="8780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5003800"/>
            <a:ext cx="5105400" cy="4044566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5pPr>
          </a:lstStyle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98500" y="692534"/>
            <a:ext cx="5105400" cy="4387466"/>
          </a:xfrm>
          <a:prstGeom prst="rect">
            <a:avLst/>
          </a:prstGeom>
        </p:spPr>
        <p:txBody>
          <a:bodyPr anchor="b"/>
          <a:lstStyle/>
          <a:p>
            <a:r>
              <a:t>スライドのタイトル</a:t>
            </a:r>
          </a:p>
        </p:txBody>
      </p:sp>
      <p:sp>
        <p:nvSpPr>
          <p:cNvPr id="3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本文レベル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3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スライドのサブタイトル</a:t>
            </a:r>
          </a:p>
        </p:txBody>
      </p:sp>
      <p:sp>
        <p:nvSpPr>
          <p:cNvPr id="44" name="スライドのタイトル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4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本文レベル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589358"/>
          <a:lstStyle/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660384004_1290x1720.jpeg"/>
          <p:cNvSpPr>
            <a:spLocks noGrp="1"/>
          </p:cNvSpPr>
          <p:nvPr>
            <p:ph type="pic" idx="21"/>
          </p:nvPr>
        </p:nvSpPr>
        <p:spPr>
          <a:xfrm>
            <a:off x="6172200" y="596900"/>
            <a:ext cx="6448425" cy="8597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62" name="スライドのサブタイトル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98500" y="1412977"/>
            <a:ext cx="5105400" cy="671803"/>
          </a:xfrm>
          <a:prstGeom prst="rect">
            <a:avLst/>
          </a:prstGeom>
        </p:spPr>
        <p:txBody>
          <a:bodyPr/>
          <a:lstStyle>
            <a:lvl1pPr marL="0" indent="0" defTabSz="557671">
              <a:lnSpc>
                <a:spcPct val="100000"/>
              </a:lnSpc>
              <a:spcBef>
                <a:spcPts val="0"/>
              </a:spcBef>
              <a:buSzTx/>
              <a:buNone/>
              <a:defRPr sz="3609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スライドのサブタイトル</a:t>
            </a:r>
          </a:p>
        </p:txBody>
      </p:sp>
      <p:sp>
        <p:nvSpPr>
          <p:cNvPr id="63" name="本文レベル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98500" y="3480196"/>
            <a:ext cx="5105400" cy="5593161"/>
          </a:xfrm>
          <a:prstGeom prst="rect">
            <a:avLst/>
          </a:prstGeom>
        </p:spPr>
        <p:txBody>
          <a:bodyPr/>
          <a:lstStyle/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セクションタイトル"/>
          <p:cNvSpPr txBox="1">
            <a:spLocks noGrp="1"/>
          </p:cNvSpPr>
          <p:nvPr>
            <p:ph type="title" hasCustomPrompt="1"/>
          </p:nvPr>
        </p:nvSpPr>
        <p:spPr>
          <a:xfrm>
            <a:off x="698500" y="3225800"/>
            <a:ext cx="11607800" cy="3302000"/>
          </a:xfrm>
          <a:prstGeom prst="rect">
            <a:avLst/>
          </a:prstGeom>
        </p:spPr>
        <p:txBody>
          <a:bodyPr anchor="ctr"/>
          <a:lstStyle>
            <a:lvl1pPr>
              <a:defRPr sz="8200" spc="-164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r>
              <a:t>セクションタイトル</a:t>
            </a:r>
          </a:p>
        </p:txBody>
      </p:sp>
      <p:sp>
        <p:nvSpPr>
          <p:cNvPr id="7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スライドのタイトル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スライドのタイトル</a:t>
            </a:r>
          </a:p>
        </p:txBody>
      </p:sp>
      <p:sp>
        <p:nvSpPr>
          <p:cNvPr id="80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スライドのサブタイトル</a:t>
            </a:r>
          </a:p>
        </p:txBody>
      </p:sp>
      <p:sp>
        <p:nvSpPr>
          <p:cNvPr id="8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議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議題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98500" y="444500"/>
            <a:ext cx="11607800" cy="1016000"/>
          </a:xfrm>
          <a:prstGeom prst="rect">
            <a:avLst/>
          </a:prstGeom>
        </p:spPr>
        <p:txBody>
          <a:bodyPr/>
          <a:lstStyle/>
          <a:p>
            <a:r>
              <a:t>議題のタイトル</a:t>
            </a:r>
          </a:p>
        </p:txBody>
      </p:sp>
      <p:sp>
        <p:nvSpPr>
          <p:cNvPr id="89" name="議題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98500" y="1409700"/>
            <a:ext cx="11607801" cy="671802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>
                <a:latin typeface="+mn-lt"/>
                <a:ea typeface="+mn-ea"/>
                <a:cs typeface="+mn-cs"/>
                <a:sym typeface="ヒラギノ角ゴ ProN W6"/>
              </a:defRPr>
            </a:lvl1pPr>
          </a:lstStyle>
          <a:p>
            <a:r>
              <a:t>議題のサブタイトル</a:t>
            </a:r>
          </a:p>
        </p:txBody>
      </p:sp>
      <p:sp>
        <p:nvSpPr>
          <p:cNvPr id="90" name="本文レベル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300"/>
              </a:spcBef>
              <a:buSzTx/>
              <a:buNone/>
              <a:defRPr sz="3800" spc="-38"/>
            </a:lvl1pPr>
            <a:lvl2pPr marL="0" indent="457200">
              <a:spcBef>
                <a:spcPts val="1300"/>
              </a:spcBef>
              <a:buSzTx/>
              <a:buNone/>
              <a:defRPr sz="3800" spc="-38"/>
            </a:lvl2pPr>
            <a:lvl3pPr marL="0" indent="914400">
              <a:spcBef>
                <a:spcPts val="1300"/>
              </a:spcBef>
              <a:buSzTx/>
              <a:buNone/>
              <a:defRPr sz="3800" spc="-38"/>
            </a:lvl3pPr>
            <a:lvl4pPr marL="0" indent="1371600">
              <a:spcBef>
                <a:spcPts val="1300"/>
              </a:spcBef>
              <a:buSzTx/>
              <a:buNone/>
              <a:defRPr sz="3800" spc="-38"/>
            </a:lvl4pPr>
            <a:lvl5pPr marL="0" indent="1828800">
              <a:spcBef>
                <a:spcPts val="1300"/>
              </a:spcBef>
              <a:buSzTx/>
              <a:buNone/>
              <a:defRPr sz="3800" spc="-38"/>
            </a:lvl5pPr>
          </a:lstStyle>
          <a:p>
            <a:r>
              <a:t>議題のトピック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698500" y="2959100"/>
            <a:ext cx="11607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698500" y="440266"/>
            <a:ext cx="116078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スライドのタイトル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33392" y="9234627"/>
            <a:ext cx="331243" cy="27305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3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1pPr>
      <a:lvl2pPr marL="0" marR="0" indent="457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2pPr>
      <a:lvl3pPr marL="0" marR="0" indent="914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3pPr>
      <a:lvl4pPr marL="0" marR="0" indent="1371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4pPr>
      <a:lvl5pPr marL="0" marR="0" indent="18288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5pPr>
      <a:lvl6pPr marL="0" marR="0" indent="22860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6pPr>
      <a:lvl7pPr marL="0" marR="0" indent="2743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7pPr>
      <a:lvl8pPr marL="0" marR="0" indent="3200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8pPr>
      <a:lvl9pPr marL="0" marR="0" indent="3657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9pPr>
    </p:titleStyle>
    <p:bodyStyle>
      <a:lvl1pPr marL="381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1pPr>
      <a:lvl2pPr marL="762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2pPr>
      <a:lvl3pPr marL="1143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3pPr>
      <a:lvl4pPr marL="1524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4pPr>
      <a:lvl5pPr marL="1905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5pPr>
      <a:lvl6pPr marL="2286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6pPr>
      <a:lvl7pPr marL="2667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7pPr>
      <a:lvl8pPr marL="3048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8pPr>
      <a:lvl9pPr marL="3429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ヒラギノ角ゴ ProN W3"/>
          <a:ea typeface="ヒラギノ角ゴ ProN W3"/>
          <a:cs typeface="ヒラギノ角ゴ ProN W3"/>
          <a:sym typeface="ヒラギノ角ゴ ProN W3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四角形"/>
          <p:cNvSpPr/>
          <p:nvPr/>
        </p:nvSpPr>
        <p:spPr>
          <a:xfrm>
            <a:off x="1196280" y="2572139"/>
            <a:ext cx="3491112" cy="13348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1600" dist="635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4" name="物性研が本務で…"/>
          <p:cNvSpPr txBox="1"/>
          <p:nvPr/>
        </p:nvSpPr>
        <p:spPr>
          <a:xfrm>
            <a:off x="1465333" y="2934784"/>
            <a:ext cx="2953005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dirty="0" err="1"/>
              <a:t>物性研が本務で</a:t>
            </a:r>
            <a:endParaRPr dirty="0"/>
          </a:p>
          <a:p>
            <a:pPr>
              <a:defRPr>
                <a:solidFill>
                  <a:srgbClr val="000000"/>
                </a:solidFill>
              </a:defRPr>
            </a:pPr>
            <a:r>
              <a:rPr dirty="0" err="1"/>
              <a:t>学生を取っている教授・准教授</a:t>
            </a:r>
            <a:endParaRPr dirty="0"/>
          </a:p>
        </p:txBody>
      </p:sp>
      <p:sp>
        <p:nvSpPr>
          <p:cNvPr id="175" name="物性研が本務ではないPI"/>
          <p:cNvSpPr txBox="1"/>
          <p:nvPr/>
        </p:nvSpPr>
        <p:spPr>
          <a:xfrm>
            <a:off x="3093306" y="7086328"/>
            <a:ext cx="2331417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物性研が本務ではないPI</a:t>
            </a:r>
          </a:p>
        </p:txBody>
      </p:sp>
      <p:sp>
        <p:nvSpPr>
          <p:cNvPr id="176" name="上記の構造にする理由づけ"/>
          <p:cNvSpPr txBox="1"/>
          <p:nvPr/>
        </p:nvSpPr>
        <p:spPr>
          <a:xfrm>
            <a:off x="4032770" y="8170005"/>
            <a:ext cx="5280293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図1. </a:t>
            </a:r>
            <a:r>
              <a:rPr lang="en-US"/>
              <a:t>各刊行物に掲載される研究グループの範囲について</a:t>
            </a:r>
            <a:endParaRPr lang="en-US" dirty="0"/>
          </a:p>
        </p:txBody>
      </p:sp>
      <p:sp>
        <p:nvSpPr>
          <p:cNvPr id="178" name="四角形"/>
          <p:cNvSpPr/>
          <p:nvPr/>
        </p:nvSpPr>
        <p:spPr>
          <a:xfrm>
            <a:off x="4918323" y="2629984"/>
            <a:ext cx="3679230" cy="12192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1600" dist="635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9" name="物性研で承認されたプロジェクトのための特任として雇用されたPI"/>
          <p:cNvSpPr txBox="1"/>
          <p:nvPr/>
        </p:nvSpPr>
        <p:spPr>
          <a:xfrm>
            <a:off x="5107462" y="2790702"/>
            <a:ext cx="3300952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物性研で承認されたプロジェクトのための特任として雇用されたPI</a:t>
            </a:r>
          </a:p>
        </p:txBody>
      </p:sp>
      <p:sp>
        <p:nvSpPr>
          <p:cNvPr id="180" name="四角形"/>
          <p:cNvSpPr/>
          <p:nvPr/>
        </p:nvSpPr>
        <p:spPr>
          <a:xfrm>
            <a:off x="1361380" y="4165295"/>
            <a:ext cx="3160912" cy="12192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1600" dist="635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1" name="cross-appointment…"/>
          <p:cNvSpPr txBox="1"/>
          <p:nvPr/>
        </p:nvSpPr>
        <p:spPr>
          <a:xfrm>
            <a:off x="2085195" y="4210439"/>
            <a:ext cx="2079042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dirty="0"/>
              <a:t>cross-appointment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rPr dirty="0" err="1"/>
              <a:t>教授・准教授</a:t>
            </a:r>
            <a:endParaRPr dirty="0"/>
          </a:p>
        </p:txBody>
      </p:sp>
      <p:sp>
        <p:nvSpPr>
          <p:cNvPr id="182" name="四角形"/>
          <p:cNvSpPr/>
          <p:nvPr/>
        </p:nvSpPr>
        <p:spPr>
          <a:xfrm>
            <a:off x="5099099" y="4613442"/>
            <a:ext cx="3476031" cy="1064784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1600" dist="635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3" name="それ以外のPI"/>
          <p:cNvSpPr txBox="1"/>
          <p:nvPr/>
        </p:nvSpPr>
        <p:spPr>
          <a:xfrm>
            <a:off x="5212038" y="4859331"/>
            <a:ext cx="3300953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それ以外のPI</a:t>
            </a:r>
          </a:p>
        </p:txBody>
      </p:sp>
      <p:sp>
        <p:nvSpPr>
          <p:cNvPr id="184" name="(2020現在: 中辻)"/>
          <p:cNvSpPr txBox="1"/>
          <p:nvPr/>
        </p:nvSpPr>
        <p:spPr>
          <a:xfrm>
            <a:off x="2080725" y="4889228"/>
            <a:ext cx="1722222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(2020現在: 中辻)</a:t>
            </a:r>
          </a:p>
        </p:txBody>
      </p:sp>
      <p:sp>
        <p:nvSpPr>
          <p:cNvPr id="185" name="(2020現在: 赤井、吉見)"/>
          <p:cNvSpPr txBox="1"/>
          <p:nvPr/>
        </p:nvSpPr>
        <p:spPr>
          <a:xfrm>
            <a:off x="5617427" y="3418657"/>
            <a:ext cx="2331822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(2020現在: 赤井、吉見)</a:t>
            </a:r>
          </a:p>
        </p:txBody>
      </p:sp>
      <p:sp>
        <p:nvSpPr>
          <p:cNvPr id="186" name="(2020現在: 宮下)"/>
          <p:cNvSpPr txBox="1"/>
          <p:nvPr/>
        </p:nvSpPr>
        <p:spPr>
          <a:xfrm>
            <a:off x="5976003" y="5257281"/>
            <a:ext cx="1722223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(2020現在: 宮下)</a:t>
            </a:r>
          </a:p>
        </p:txBody>
      </p:sp>
      <p:sp>
        <p:nvSpPr>
          <p:cNvPr id="187" name="四角形"/>
          <p:cNvSpPr/>
          <p:nvPr/>
        </p:nvSpPr>
        <p:spPr>
          <a:xfrm>
            <a:off x="1044823" y="2399896"/>
            <a:ext cx="3753099" cy="3165104"/>
          </a:xfrm>
          <a:prstGeom prst="rect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  <a:prstDash val="dash"/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8" name="学生向けパンフレット"/>
          <p:cNvSpPr txBox="1"/>
          <p:nvPr/>
        </p:nvSpPr>
        <p:spPr>
          <a:xfrm>
            <a:off x="1783805" y="2207233"/>
            <a:ext cx="2359620" cy="34881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r>
              <a:rPr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学生向けパンフレット</a:t>
            </a:r>
            <a:r>
              <a:rPr lang="ja-JP" altLang="en-US">
                <a:solidFill>
                  <a:schemeClr val="accent5">
                    <a:lumMod val="60000"/>
                    <a:lumOff val="40000"/>
                  </a:schemeClr>
                </a:solidFill>
              </a:rPr>
              <a:t>等</a:t>
            </a:r>
            <a:endParaRPr lang="en-US" altLang="ja-JP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9" name="四角形"/>
          <p:cNvSpPr/>
          <p:nvPr/>
        </p:nvSpPr>
        <p:spPr>
          <a:xfrm>
            <a:off x="740023" y="1766682"/>
            <a:ext cx="8127108" cy="4389885"/>
          </a:xfrm>
          <a:prstGeom prst="rect">
            <a:avLst/>
          </a:prstGeom>
          <a:ln w="25400">
            <a:solidFill>
              <a:schemeClr val="accent3">
                <a:hueOff val="362282"/>
                <a:satOff val="31803"/>
                <a:lumOff val="-18242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0" name="四角形"/>
          <p:cNvSpPr/>
          <p:nvPr/>
        </p:nvSpPr>
        <p:spPr>
          <a:xfrm>
            <a:off x="9252619" y="2402393"/>
            <a:ext cx="2674046" cy="132106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1600" dist="635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1" name="物性研客員"/>
          <p:cNvSpPr txBox="1"/>
          <p:nvPr/>
        </p:nvSpPr>
        <p:spPr>
          <a:xfrm>
            <a:off x="9426229" y="2795483"/>
            <a:ext cx="2359620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dirty="0" err="1"/>
              <a:t>物性研客員</a:t>
            </a:r>
            <a:r>
              <a:rPr lang="ja-JP" altLang="en-US"/>
              <a:t>教授・准教授</a:t>
            </a:r>
            <a:endParaRPr dirty="0"/>
          </a:p>
        </p:txBody>
      </p:sp>
      <p:sp>
        <p:nvSpPr>
          <p:cNvPr id="192" name="Activity report"/>
          <p:cNvSpPr txBox="1"/>
          <p:nvPr/>
        </p:nvSpPr>
        <p:spPr>
          <a:xfrm>
            <a:off x="3782154" y="1632339"/>
            <a:ext cx="1563321" cy="3048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3">
                    <a:hueOff val="914338"/>
                    <a:satOff val="31515"/>
                    <a:lumOff val="-30790"/>
                  </a:schemeClr>
                </a:solidFill>
              </a:defRPr>
            </a:lvl1pPr>
          </a:lstStyle>
          <a:p>
            <a:r>
              <a:t>Activity report</a:t>
            </a:r>
          </a:p>
        </p:txBody>
      </p:sp>
      <p:sp>
        <p:nvSpPr>
          <p:cNvPr id="193" name="四角形"/>
          <p:cNvSpPr/>
          <p:nvPr/>
        </p:nvSpPr>
        <p:spPr>
          <a:xfrm>
            <a:off x="2046188" y="6403307"/>
            <a:ext cx="5514777" cy="1064783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ffectLst>
            <a:outerShdw blurRad="101600" dist="635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94" name="図形"/>
          <p:cNvSpPr/>
          <p:nvPr/>
        </p:nvSpPr>
        <p:spPr>
          <a:xfrm>
            <a:off x="907926" y="2041849"/>
            <a:ext cx="11341363" cy="39177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7839" y="21600"/>
                </a:lnTo>
                <a:lnTo>
                  <a:pt x="7839" y="12750"/>
                </a:lnTo>
                <a:lnTo>
                  <a:pt x="21600" y="12750"/>
                </a:lnTo>
                <a:lnTo>
                  <a:pt x="21566" y="27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95" name="要覧の個別研究室紹介"/>
          <p:cNvSpPr txBox="1"/>
          <p:nvPr/>
        </p:nvSpPr>
        <p:spPr>
          <a:xfrm>
            <a:off x="9624764" y="1884539"/>
            <a:ext cx="2146301" cy="3048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dirty="0" err="1"/>
              <a:t>要覧の個別研究室紹介</a:t>
            </a:r>
            <a:endParaRPr dirty="0"/>
          </a:p>
        </p:txBody>
      </p:sp>
      <p:sp>
        <p:nvSpPr>
          <p:cNvPr id="196" name="兼務の教授、准教授等 (物性研が本務ではない)"/>
          <p:cNvSpPr txBox="1"/>
          <p:nvPr/>
        </p:nvSpPr>
        <p:spPr>
          <a:xfrm>
            <a:off x="2512594" y="6641059"/>
            <a:ext cx="4581965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兼務の教授、准教授等 (物性研が本務ではない)</a:t>
            </a:r>
          </a:p>
        </p:txBody>
      </p:sp>
      <p:sp>
        <p:nvSpPr>
          <p:cNvPr id="197" name="(2020現在: 藤堂、常行)"/>
          <p:cNvSpPr txBox="1"/>
          <p:nvPr/>
        </p:nvSpPr>
        <p:spPr>
          <a:xfrm>
            <a:off x="3474599" y="6997088"/>
            <a:ext cx="2331823" cy="30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(2020現在: 藤堂、常行)</a:t>
            </a:r>
          </a:p>
        </p:txBody>
      </p:sp>
      <p:sp>
        <p:nvSpPr>
          <p:cNvPr id="198" name="図形"/>
          <p:cNvSpPr/>
          <p:nvPr/>
        </p:nvSpPr>
        <p:spPr>
          <a:xfrm>
            <a:off x="984125" y="2212108"/>
            <a:ext cx="7759964" cy="34775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10926" y="21600"/>
                </a:lnTo>
                <a:lnTo>
                  <a:pt x="10926" y="12750"/>
                </a:lnTo>
                <a:lnTo>
                  <a:pt x="21600" y="12750"/>
                </a:lnTo>
                <a:lnTo>
                  <a:pt x="21551" y="27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7B2CD6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199" name="物性研HPの個別研究紹介"/>
          <p:cNvSpPr txBox="1"/>
          <p:nvPr/>
        </p:nvSpPr>
        <p:spPr>
          <a:xfrm>
            <a:off x="5617660" y="2087739"/>
            <a:ext cx="2438909" cy="3048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7B2CD6"/>
                </a:solidFill>
              </a:defRPr>
            </a:lvl1pPr>
          </a:lstStyle>
          <a:p>
            <a:r>
              <a:t>物性研HPの個別研究紹介</a:t>
            </a:r>
          </a:p>
        </p:txBody>
      </p:sp>
      <p:sp>
        <p:nvSpPr>
          <p:cNvPr id="200" name="四角形"/>
          <p:cNvSpPr/>
          <p:nvPr/>
        </p:nvSpPr>
        <p:spPr>
          <a:xfrm>
            <a:off x="536823" y="1396447"/>
            <a:ext cx="11931154" cy="6286699"/>
          </a:xfrm>
          <a:prstGeom prst="rect">
            <a:avLst/>
          </a:prstGeom>
          <a:ln w="25400">
            <a:solidFill>
              <a:srgbClr val="929292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01" name="物性研究所研究室一覧、物性研HPで名前のみ掲載、要覧に名前のみ掲載"/>
          <p:cNvSpPr txBox="1"/>
          <p:nvPr/>
        </p:nvSpPr>
        <p:spPr>
          <a:xfrm>
            <a:off x="721488" y="1256788"/>
            <a:ext cx="6706109" cy="3048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物性研究所研究室一覧、物性研HPで名前のみ掲載、要覧に名前のみ掲載</a:t>
            </a:r>
          </a:p>
        </p:txBody>
      </p:sp>
      <p:sp>
        <p:nvSpPr>
          <p:cNvPr id="30" name="物性研が本務で…">
            <a:extLst>
              <a:ext uri="{FF2B5EF4-FFF2-40B4-BE49-F238E27FC236}">
                <a16:creationId xmlns:a16="http://schemas.microsoft.com/office/drawing/2014/main" id="{DEF8D74D-EA5F-DC40-A269-A9460DA086FB}"/>
              </a:ext>
            </a:extLst>
          </p:cNvPr>
          <p:cNvSpPr txBox="1"/>
          <p:nvPr/>
        </p:nvSpPr>
        <p:spPr>
          <a:xfrm>
            <a:off x="1337093" y="2638716"/>
            <a:ext cx="256480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dirty="0"/>
              <a:t>A</a:t>
            </a:r>
            <a:endParaRPr dirty="0"/>
          </a:p>
        </p:txBody>
      </p:sp>
      <p:sp>
        <p:nvSpPr>
          <p:cNvPr id="31" name="物性研が本務で…">
            <a:extLst>
              <a:ext uri="{FF2B5EF4-FFF2-40B4-BE49-F238E27FC236}">
                <a16:creationId xmlns:a16="http://schemas.microsoft.com/office/drawing/2014/main" id="{90BCF244-3984-7B41-B883-83031FE45F5C}"/>
              </a:ext>
            </a:extLst>
          </p:cNvPr>
          <p:cNvSpPr txBox="1"/>
          <p:nvPr/>
        </p:nvSpPr>
        <p:spPr>
          <a:xfrm>
            <a:off x="1430375" y="4201754"/>
            <a:ext cx="567463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dirty="0"/>
              <a:t>A-ca</a:t>
            </a:r>
            <a:endParaRPr dirty="0"/>
          </a:p>
        </p:txBody>
      </p:sp>
      <p:sp>
        <p:nvSpPr>
          <p:cNvPr id="32" name="物性研が本務で…">
            <a:extLst>
              <a:ext uri="{FF2B5EF4-FFF2-40B4-BE49-F238E27FC236}">
                <a16:creationId xmlns:a16="http://schemas.microsoft.com/office/drawing/2014/main" id="{CD47C144-9542-A54D-B2A8-4992FDB94E8E}"/>
              </a:ext>
            </a:extLst>
          </p:cNvPr>
          <p:cNvSpPr txBox="1"/>
          <p:nvPr/>
        </p:nvSpPr>
        <p:spPr>
          <a:xfrm>
            <a:off x="4974866" y="2676578"/>
            <a:ext cx="248465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dirty="0"/>
              <a:t>B</a:t>
            </a:r>
            <a:endParaRPr dirty="0"/>
          </a:p>
        </p:txBody>
      </p:sp>
      <p:sp>
        <p:nvSpPr>
          <p:cNvPr id="33" name="物性研が本務で…">
            <a:extLst>
              <a:ext uri="{FF2B5EF4-FFF2-40B4-BE49-F238E27FC236}">
                <a16:creationId xmlns:a16="http://schemas.microsoft.com/office/drawing/2014/main" id="{7CECFCB2-56F2-CC49-ACD2-698E036CF2FC}"/>
              </a:ext>
            </a:extLst>
          </p:cNvPr>
          <p:cNvSpPr txBox="1"/>
          <p:nvPr/>
        </p:nvSpPr>
        <p:spPr>
          <a:xfrm>
            <a:off x="5212685" y="4729693"/>
            <a:ext cx="258084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dirty="0"/>
              <a:t>C</a:t>
            </a:r>
            <a:endParaRPr dirty="0"/>
          </a:p>
        </p:txBody>
      </p:sp>
      <p:sp>
        <p:nvSpPr>
          <p:cNvPr id="34" name="物性研が本務で…">
            <a:extLst>
              <a:ext uri="{FF2B5EF4-FFF2-40B4-BE49-F238E27FC236}">
                <a16:creationId xmlns:a16="http://schemas.microsoft.com/office/drawing/2014/main" id="{A1FE1114-8942-4543-B1CE-04453CA8DF71}"/>
              </a:ext>
            </a:extLst>
          </p:cNvPr>
          <p:cNvSpPr txBox="1"/>
          <p:nvPr/>
        </p:nvSpPr>
        <p:spPr>
          <a:xfrm>
            <a:off x="2134718" y="6571043"/>
            <a:ext cx="258084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dirty="0"/>
              <a:t>D</a:t>
            </a:r>
            <a:endParaRPr dirty="0"/>
          </a:p>
        </p:txBody>
      </p:sp>
      <p:sp>
        <p:nvSpPr>
          <p:cNvPr id="35" name="物性研が本務で…">
            <a:extLst>
              <a:ext uri="{FF2B5EF4-FFF2-40B4-BE49-F238E27FC236}">
                <a16:creationId xmlns:a16="http://schemas.microsoft.com/office/drawing/2014/main" id="{9435EA8D-2A50-2F42-B437-C883FA7179FB}"/>
              </a:ext>
            </a:extLst>
          </p:cNvPr>
          <p:cNvSpPr txBox="1"/>
          <p:nvPr/>
        </p:nvSpPr>
        <p:spPr>
          <a:xfrm>
            <a:off x="9325086" y="2490326"/>
            <a:ext cx="234038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>
                <a:solidFill>
                  <a:srgbClr val="000000"/>
                </a:solidFill>
              </a:defRPr>
            </a:pPr>
            <a:r>
              <a:rPr lang="en-US" dirty="0"/>
              <a:t>E</a:t>
            </a:r>
            <a:endParaRPr dirty="0"/>
          </a:p>
        </p:txBody>
      </p:sp>
      <p:sp>
        <p:nvSpPr>
          <p:cNvPr id="36" name="物性研客員">
            <a:extLst>
              <a:ext uri="{FF2B5EF4-FFF2-40B4-BE49-F238E27FC236}">
                <a16:creationId xmlns:a16="http://schemas.microsoft.com/office/drawing/2014/main" id="{D30B59EE-9C91-4542-AE4F-F800F186F5F8}"/>
              </a:ext>
            </a:extLst>
          </p:cNvPr>
          <p:cNvSpPr txBox="1"/>
          <p:nvPr/>
        </p:nvSpPr>
        <p:spPr>
          <a:xfrm>
            <a:off x="9515457" y="3149619"/>
            <a:ext cx="2085507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ja-JP" altLang="en-US"/>
              <a:t>国内</a:t>
            </a:r>
            <a:r>
              <a:rPr lang="en-US" altLang="ja-JP" dirty="0"/>
              <a:t>,</a:t>
            </a:r>
            <a:r>
              <a:rPr lang="ja-JP" altLang="en-US"/>
              <a:t>海外</a:t>
            </a:r>
            <a:r>
              <a:rPr lang="en-US" altLang="ja-JP" dirty="0"/>
              <a:t>(</a:t>
            </a:r>
            <a:r>
              <a:rPr lang="ja-JP" altLang="en-US"/>
              <a:t>タイプ</a:t>
            </a:r>
            <a:r>
              <a:rPr lang="en-US" altLang="ja-JP" dirty="0"/>
              <a:t>A,B)</a:t>
            </a:r>
            <a:endParaRPr dirty="0"/>
          </a:p>
        </p:txBody>
      </p:sp>
      <p:sp>
        <p:nvSpPr>
          <p:cNvPr id="37" name="要覧の個別研究室紹介">
            <a:extLst>
              <a:ext uri="{FF2B5EF4-FFF2-40B4-BE49-F238E27FC236}">
                <a16:creationId xmlns:a16="http://schemas.microsoft.com/office/drawing/2014/main" id="{77138B1A-44DA-084C-B818-FE9A52B8BEB4}"/>
              </a:ext>
            </a:extLst>
          </p:cNvPr>
          <p:cNvSpPr txBox="1"/>
          <p:nvPr/>
        </p:nvSpPr>
        <p:spPr>
          <a:xfrm>
            <a:off x="9252619" y="4546904"/>
            <a:ext cx="2674046" cy="84125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ja-JP" dirty="0"/>
              <a:t>※ </a:t>
            </a:r>
            <a:r>
              <a:rPr dirty="0" err="1"/>
              <a:t>要覧の個別研究室紹介</a:t>
            </a:r>
            <a:endParaRPr lang="en-US" altLang="ja-JP" dirty="0"/>
          </a:p>
          <a:p>
            <a:r>
              <a:rPr lang="en-US" dirty="0"/>
              <a:t>A→</a:t>
            </a:r>
            <a:r>
              <a:rPr lang="ja-JP" altLang="en-US"/>
              <a:t>１頁</a:t>
            </a:r>
            <a:endParaRPr lang="en-US" altLang="ja-JP" dirty="0"/>
          </a:p>
          <a:p>
            <a:r>
              <a:rPr lang="en-US" altLang="ja-JP" dirty="0"/>
              <a:t>B,E</a:t>
            </a:r>
            <a:r>
              <a:rPr lang="ja-JP" altLang="en-US"/>
              <a:t>→半頁</a:t>
            </a:r>
            <a:endParaRPr lang="en-US" altLang="ja-JP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ヒラギノ角ゴ ProN W6"/>
        <a:ea typeface="ヒラギノ角ゴ ProN W6"/>
        <a:cs typeface="ヒラギノ角ゴ ProN W6"/>
      </a:majorFont>
      <a:minorFont>
        <a:latin typeface="ヒラギノ角ゴ ProN W6"/>
        <a:ea typeface="ヒラギノ角ゴ ProN W6"/>
        <a:cs typeface="ヒラギノ角ゴ ProN W6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ヒラギノ角ゴ ProN W6"/>
        <a:ea typeface="ヒラギノ角ゴ ProN W6"/>
        <a:cs typeface="ヒラギノ角ゴ ProN W6"/>
      </a:majorFont>
      <a:minorFont>
        <a:latin typeface="ヒラギノ角ゴ ProN W6"/>
        <a:ea typeface="ヒラギノ角ゴ ProN W6"/>
        <a:cs typeface="ヒラギノ角ゴ ProN W6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99</Words>
  <Application>Microsoft Macintosh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ヒラギノ角ゴ ProN W3</vt:lpstr>
      <vt:lpstr>ヒラギノ角ゴ ProN W6</vt:lpstr>
      <vt:lpstr>21_BasicWhite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madoka mochida</cp:lastModifiedBy>
  <cp:revision>8</cp:revision>
  <dcterms:modified xsi:type="dcterms:W3CDTF">2020-12-22T01:21:40Z</dcterms:modified>
</cp:coreProperties>
</file>